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2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9/17/2020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39FE2-C7BB-439D-8EFA-EB059A6AF0B6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AF2F4C8A-9B5D-4D05-B77E-32E84D0F0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2" y="5120640"/>
            <a:ext cx="10058400" cy="82296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Predicting Credit Card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Leon Felipe Galindo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2280-A993-4AD8-9D95-CC9809CD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90F7-A47E-4C3F-8D37-D7EE5C2EE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757" y="1970022"/>
            <a:ext cx="4896923" cy="4023360"/>
          </a:xfrm>
        </p:spPr>
        <p:txBody>
          <a:bodyPr/>
          <a:lstStyle/>
          <a:p>
            <a:pPr lvl="1"/>
            <a:r>
              <a:rPr lang="en-US" dirty="0"/>
              <a:t>Train score: 0.882</a:t>
            </a:r>
          </a:p>
          <a:p>
            <a:pPr lvl="1"/>
            <a:r>
              <a:rPr lang="en-US" dirty="0"/>
              <a:t>Test score: 0.861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E3966CE-42B6-429F-894A-D2C1EBDE5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19840"/>
              </p:ext>
            </p:extLst>
          </p:nvPr>
        </p:nvGraphicFramePr>
        <p:xfrm>
          <a:off x="525757" y="2974017"/>
          <a:ext cx="5407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96">
                  <a:extLst>
                    <a:ext uri="{9D8B030D-6E8A-4147-A177-3AD203B41FA5}">
                      <a16:colId xmlns:a16="http://schemas.microsoft.com/office/drawing/2014/main" val="275399034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1062923225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2399660488"/>
                    </a:ext>
                  </a:extLst>
                </a:gridCol>
              </a:tblGrid>
              <a:tr h="328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6124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007065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56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B16C6-747C-4B44-98C9-8F3A20FF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Conclusions and possible next steps</a:t>
            </a:r>
          </a:p>
        </p:txBody>
      </p:sp>
      <p:pic>
        <p:nvPicPr>
          <p:cNvPr id="5" name="Content Placeholder 4" descr="Architects working on a blueprint">
            <a:extLst>
              <a:ext uri="{FF2B5EF4-FFF2-40B4-BE49-F238E27FC236}">
                <a16:creationId xmlns:a16="http://schemas.microsoft.com/office/drawing/2014/main" id="{AA701154-AEE9-4904-9679-A4F83DFDF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8" r="3098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149C50-DB11-47A0-A000-BF2A6792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951" y="2310231"/>
            <a:ext cx="6368142" cy="367018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We have explored which features are the most important predictors regarding credit card applications.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models could also be applied to other types of credit decisions such as project finance and student loan applications.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shows the great potential that machine learning models can have when making important business decisions.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possible next step would be to adjust some of the hyperparameters in order to increase accuracy and reduce overfitting, specially with the XGB classifier.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Engineer programming robot in robotics research facility">
            <a:extLst>
              <a:ext uri="{FF2B5EF4-FFF2-40B4-BE49-F238E27FC236}">
                <a16:creationId xmlns:a16="http://schemas.microsoft.com/office/drawing/2014/main" id="{DD58889C-395E-4C6D-8D6C-A562867A8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69" b="15736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FE60E-DA7B-454E-B971-C7138E6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810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In this presentation</a:t>
            </a:r>
          </a:p>
        </p:txBody>
      </p:sp>
      <p:pic>
        <p:nvPicPr>
          <p:cNvPr id="4" name="Picture 3" descr="A picture containing blur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7" r="24712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E67004-84C8-4CBF-9DB9-A346C64A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328161"/>
            <a:ext cx="6068775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Business proposition and research purpose.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Exploratory preview of the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Comparison between different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and possible next steps</a:t>
            </a:r>
          </a:p>
        </p:txBody>
      </p:sp>
    </p:spTree>
    <p:extLst>
      <p:ext uri="{BB962C8B-B14F-4D97-AF65-F5344CB8AC3E}">
        <p14:creationId xmlns:p14="http://schemas.microsoft.com/office/powerpoint/2010/main" val="184319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329AA-DE01-49D1-8FEA-D0CC4896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Business proposition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F1819C8-8916-4252-9B30-3EB9D372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449499"/>
            <a:ext cx="5451627" cy="36389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F2B5-F992-499F-9A83-4A55CF67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project we have built a machine learning model in order to automate the credit card approval process.</a:t>
            </a:r>
          </a:p>
          <a:p>
            <a:pPr marL="0" indent="0">
              <a:buNone/>
            </a:pPr>
            <a:r>
              <a:rPr lang="en-US" dirty="0"/>
              <a:t>The business application is of great value, with this model financial institutions can make more efficient the credit risk modeling process.</a:t>
            </a:r>
          </a:p>
          <a:p>
            <a:pPr marL="0" indent="0">
              <a:buNone/>
            </a:pPr>
            <a:r>
              <a:rPr lang="en-US" dirty="0"/>
              <a:t>This type of models could also be applied to other business analysis , such as project finance and student loans applications.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446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E7A2-2A98-49E1-AE82-36D641BF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4440-4F67-4E7C-A3E6-49DE2623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comes from UCI repository, it has a great mix of attributes -- continuous, nominal with small numbers of values, and nominal with larger numbers of values.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8EC38F-8339-4882-AC1F-7D3F23982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29698"/>
              </p:ext>
            </p:extLst>
          </p:nvPr>
        </p:nvGraphicFramePr>
        <p:xfrm>
          <a:off x="895658" y="2672752"/>
          <a:ext cx="2193771" cy="330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771">
                  <a:extLst>
                    <a:ext uri="{9D8B030D-6E8A-4147-A177-3AD203B41FA5}">
                      <a16:colId xmlns:a16="http://schemas.microsoft.com/office/drawing/2014/main" val="3817268150"/>
                    </a:ext>
                  </a:extLst>
                </a:gridCol>
              </a:tblGrid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507512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28259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86254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Debt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1004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41977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Bank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490733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Education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90543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Ethnicity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9612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84F965E-C167-4A62-809D-185311CE4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37553"/>
              </p:ext>
            </p:extLst>
          </p:nvPr>
        </p:nvGraphicFramePr>
        <p:xfrm>
          <a:off x="3310286" y="2672752"/>
          <a:ext cx="2193771" cy="330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771">
                  <a:extLst>
                    <a:ext uri="{9D8B030D-6E8A-4147-A177-3AD203B41FA5}">
                      <a16:colId xmlns:a16="http://schemas.microsoft.com/office/drawing/2014/main" val="3817268150"/>
                    </a:ext>
                  </a:extLst>
                </a:gridCol>
              </a:tblGrid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507512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Years 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28259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Prior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86254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1004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Credit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41977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Driver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490733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Citizen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90543"/>
                  </a:ext>
                </a:extLst>
              </a:tr>
              <a:tr h="413089"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961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68C3471-277C-4650-991A-E67643F69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96886"/>
              </p:ext>
            </p:extLst>
          </p:nvPr>
        </p:nvGraphicFramePr>
        <p:xfrm>
          <a:off x="5724914" y="2672752"/>
          <a:ext cx="219377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771">
                  <a:extLst>
                    <a:ext uri="{9D8B030D-6E8A-4147-A177-3AD203B41FA5}">
                      <a16:colId xmlns:a16="http://schemas.microsoft.com/office/drawing/2014/main" val="290540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1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6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Approved (Target)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929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99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5C7F-F22C-4009-99A3-4E49E909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correlation between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6DE4-09A5-43CE-A87E-8EDB2E6D4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9" t="33612" r="71484" b="9721"/>
          <a:stretch/>
        </p:blipFill>
        <p:spPr>
          <a:xfrm>
            <a:off x="1097280" y="2124075"/>
            <a:ext cx="2047875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CB8CB-375B-4E0D-8B94-49554AF4C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4" t="45278" r="71562" b="25333"/>
          <a:stretch/>
        </p:blipFill>
        <p:spPr>
          <a:xfrm>
            <a:off x="3516630" y="2124075"/>
            <a:ext cx="1962150" cy="2015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AB396-905B-433D-99B4-E510BCE8CB78}"/>
              </a:ext>
            </a:extLst>
          </p:cNvPr>
          <p:cNvSpPr txBox="1"/>
          <p:nvPr/>
        </p:nvSpPr>
        <p:spPr>
          <a:xfrm>
            <a:off x="7013359" y="2124075"/>
            <a:ext cx="4208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4CB14-DDB9-4568-8156-CCE178180815}"/>
              </a:ext>
            </a:extLst>
          </p:cNvPr>
          <p:cNvSpPr txBox="1"/>
          <p:nvPr/>
        </p:nvSpPr>
        <p:spPr>
          <a:xfrm>
            <a:off x="6010183" y="2228295"/>
            <a:ext cx="540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Default, Employed and Credit Score are the features with the most negative correlation to the target.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Married, Bank Customer and  Citizen are the features with the most positive correlation with the target.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Zip Code and Drivers License don't have much predicting power.</a:t>
            </a:r>
          </a:p>
        </p:txBody>
      </p:sp>
    </p:spTree>
    <p:extLst>
      <p:ext uri="{BB962C8B-B14F-4D97-AF65-F5344CB8AC3E}">
        <p14:creationId xmlns:p14="http://schemas.microsoft.com/office/powerpoint/2010/main" val="393898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39563-8D01-4B0B-86CB-EFFA62D0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Model building and analysis</a:t>
            </a:r>
          </a:p>
        </p:txBody>
      </p:sp>
      <p:pic>
        <p:nvPicPr>
          <p:cNvPr id="5" name="Content Placeholder 4" descr="Silhouette of a construction site">
            <a:extLst>
              <a:ext uri="{FF2B5EF4-FFF2-40B4-BE49-F238E27FC236}">
                <a16:creationId xmlns:a16="http://schemas.microsoft.com/office/drawing/2014/main" id="{022EB7E9-4CCE-4DDD-B04D-AC03186C0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4" r="21035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25D51E-29C8-4539-AF9B-E7CE7FD5F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447489"/>
            <a:ext cx="6368142" cy="3670180"/>
          </a:xfrm>
        </p:spPr>
        <p:txBody>
          <a:bodyPr>
            <a:normAutofit/>
          </a:bodyPr>
          <a:lstStyle/>
          <a:p>
            <a:r>
              <a:rPr lang="en-US" dirty="0"/>
              <a:t>For this classification research, we are going to perform the following models: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sz="2000" dirty="0"/>
              <a:t>Logistic Regression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Random Forest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K-nearest Neighbors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XGB Classifier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3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06FC-59F7-4C7E-8605-548CBEF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705" y="286602"/>
            <a:ext cx="6290716" cy="1450757"/>
          </a:xfrm>
        </p:spPr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AB44-667B-4FB8-B61A-E87DE6F3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359" y="3284737"/>
            <a:ext cx="7320527" cy="2229249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The mean cross validation score is of 0.857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Prior default is by far the feature with the most predictive power, followed by married status and current income.</a:t>
            </a:r>
          </a:p>
          <a:p>
            <a:pPr lvl="1"/>
            <a:r>
              <a:rPr lang="en-US" dirty="0"/>
              <a:t>Train score: 0.868</a:t>
            </a:r>
          </a:p>
          <a:p>
            <a:pPr lvl="1"/>
            <a:r>
              <a:rPr lang="en-US" dirty="0"/>
              <a:t>Test score: 0.849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4B516-317F-4E0C-ABB2-5E3DB0633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6" t="29028" r="69476" b="15442"/>
          <a:stretch/>
        </p:blipFill>
        <p:spPr>
          <a:xfrm>
            <a:off x="580061" y="422223"/>
            <a:ext cx="2358447" cy="5725027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3AA248-1FF9-4FC4-8A6F-9B40D9C0D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73948"/>
              </p:ext>
            </p:extLst>
          </p:nvPr>
        </p:nvGraphicFramePr>
        <p:xfrm>
          <a:off x="4375705" y="2041863"/>
          <a:ext cx="5407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96">
                  <a:extLst>
                    <a:ext uri="{9D8B030D-6E8A-4147-A177-3AD203B41FA5}">
                      <a16:colId xmlns:a16="http://schemas.microsoft.com/office/drawing/2014/main" val="275399034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1062923225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2399660488"/>
                    </a:ext>
                  </a:extLst>
                </a:gridCol>
              </a:tblGrid>
              <a:tr h="328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6124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007065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69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06FC-59F7-4C7E-8605-548CBEF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705" y="286602"/>
            <a:ext cx="6290716" cy="1450757"/>
          </a:xfrm>
        </p:spPr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AB44-667B-4FB8-B61A-E87DE6F3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359" y="3284737"/>
            <a:ext cx="7320527" cy="2229249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The mean cross validation score is of 0.857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Prior default is also by far the feature with the most predictive power, followed by current income and current debt.</a:t>
            </a:r>
          </a:p>
          <a:p>
            <a:pPr lvl="1"/>
            <a:r>
              <a:rPr lang="en-US" dirty="0"/>
              <a:t>Train score: 0.868</a:t>
            </a:r>
          </a:p>
          <a:p>
            <a:pPr lvl="1"/>
            <a:r>
              <a:rPr lang="en-US" dirty="0"/>
              <a:t>Test score: 0.849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3AA248-1FF9-4FC4-8A6F-9B40D9C0D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64416"/>
              </p:ext>
            </p:extLst>
          </p:nvPr>
        </p:nvGraphicFramePr>
        <p:xfrm>
          <a:off x="4375705" y="2041863"/>
          <a:ext cx="5407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96">
                  <a:extLst>
                    <a:ext uri="{9D8B030D-6E8A-4147-A177-3AD203B41FA5}">
                      <a16:colId xmlns:a16="http://schemas.microsoft.com/office/drawing/2014/main" val="275399034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1062923225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2399660488"/>
                    </a:ext>
                  </a:extLst>
                </a:gridCol>
              </a:tblGrid>
              <a:tr h="328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6124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007065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011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D70630-051C-46A9-B295-08DC562FE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9" t="25333" r="74806" b="18317"/>
          <a:stretch/>
        </p:blipFill>
        <p:spPr>
          <a:xfrm>
            <a:off x="761114" y="575955"/>
            <a:ext cx="2185287" cy="54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06FC-59F7-4C7E-8605-548CBEF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705" y="286602"/>
            <a:ext cx="6290716" cy="1450757"/>
          </a:xfrm>
        </p:spPr>
        <p:txBody>
          <a:bodyPr/>
          <a:lstStyle/>
          <a:p>
            <a:r>
              <a:rPr lang="en-US" dirty="0"/>
              <a:t>XGB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AB44-667B-4FB8-B61A-E87DE6F3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359" y="3284737"/>
            <a:ext cx="7320527" cy="2229249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The mean cross validation score is of 0.857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Prior default is also by far the feature with the most predictive power, followed by employed and credit score.</a:t>
            </a:r>
          </a:p>
          <a:p>
            <a:pPr lvl="1"/>
            <a:r>
              <a:rPr lang="en-US" dirty="0"/>
              <a:t>Train score: 0.949</a:t>
            </a:r>
          </a:p>
          <a:p>
            <a:pPr lvl="1"/>
            <a:r>
              <a:rPr lang="en-US" dirty="0"/>
              <a:t>Test score: 0.849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3AA248-1FF9-4FC4-8A6F-9B40D9C0D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2310"/>
              </p:ext>
            </p:extLst>
          </p:nvPr>
        </p:nvGraphicFramePr>
        <p:xfrm>
          <a:off x="4375705" y="2041863"/>
          <a:ext cx="5407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96">
                  <a:extLst>
                    <a:ext uri="{9D8B030D-6E8A-4147-A177-3AD203B41FA5}">
                      <a16:colId xmlns:a16="http://schemas.microsoft.com/office/drawing/2014/main" val="275399034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1062923225"/>
                    </a:ext>
                  </a:extLst>
                </a:gridCol>
                <a:gridCol w="1802496">
                  <a:extLst>
                    <a:ext uri="{9D8B030D-6E8A-4147-A177-3AD203B41FA5}">
                      <a16:colId xmlns:a16="http://schemas.microsoft.com/office/drawing/2014/main" val="2399660488"/>
                    </a:ext>
                  </a:extLst>
                </a:gridCol>
              </a:tblGrid>
              <a:tr h="328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6124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007065"/>
                  </a:ext>
                </a:extLst>
              </a:tr>
              <a:tr h="332953">
                <a:tc>
                  <a:txBody>
                    <a:bodyPr/>
                    <a:lstStyle/>
                    <a:p>
                      <a:r>
                        <a:rPr lang="en-US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011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6A5B68-D4C7-4CE9-90F5-7CD82A77E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0" t="26925" r="74951" b="17929"/>
          <a:stretch/>
        </p:blipFill>
        <p:spPr>
          <a:xfrm>
            <a:off x="497148" y="498081"/>
            <a:ext cx="2734323" cy="55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700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5550B3-F1C0-4D73-82FC-DDABEC8F09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509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Retrospect</vt:lpstr>
      <vt:lpstr>Predicting Credit Card Applications</vt:lpstr>
      <vt:lpstr>In this presentation</vt:lpstr>
      <vt:lpstr>Business proposition</vt:lpstr>
      <vt:lpstr>Preview of the data</vt:lpstr>
      <vt:lpstr>Analyzing correlation between features</vt:lpstr>
      <vt:lpstr>Model building and analysis</vt:lpstr>
      <vt:lpstr>Logistic regression model</vt:lpstr>
      <vt:lpstr>Random forest classifier</vt:lpstr>
      <vt:lpstr>XGB Classifier</vt:lpstr>
      <vt:lpstr>K-nearest neighbor</vt:lpstr>
      <vt:lpstr>Conclusions and possible 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Credit Card Applications</dc:title>
  <dc:creator>Felipe</dc:creator>
  <cp:lastModifiedBy>Felipe</cp:lastModifiedBy>
  <cp:revision>5</cp:revision>
  <dcterms:created xsi:type="dcterms:W3CDTF">2020-09-16T23:55:22Z</dcterms:created>
  <dcterms:modified xsi:type="dcterms:W3CDTF">2020-09-17T15:36:34Z</dcterms:modified>
</cp:coreProperties>
</file>